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Bebas Neue"/>
      <p:regular r:id="rId39"/>
    </p:embeddedFont>
    <p:embeddedFont>
      <p:font typeface="Overpass"/>
      <p:regular r:id="rId40"/>
      <p:bold r:id="rId41"/>
      <p:italic r:id="rId42"/>
      <p:boldItalic r:id="rId43"/>
    </p:embeddedFont>
    <p:embeddedFont>
      <p:font typeface="Russo On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35F4C0-B47D-46E5-8949-58A47C4B635F}">
  <a:tblStyle styleId="{8735F4C0-B47D-46E5-8949-58A47C4B63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verpass-regular.fntdata"/><Relationship Id="rId20" Type="http://schemas.openxmlformats.org/officeDocument/2006/relationships/slide" Target="slides/slide15.xml"/><Relationship Id="rId42" Type="http://schemas.openxmlformats.org/officeDocument/2006/relationships/font" Target="fonts/Overpass-italic.fntdata"/><Relationship Id="rId41" Type="http://schemas.openxmlformats.org/officeDocument/2006/relationships/font" Target="fonts/Overpass-bold.fntdata"/><Relationship Id="rId22" Type="http://schemas.openxmlformats.org/officeDocument/2006/relationships/slide" Target="slides/slide17.xml"/><Relationship Id="rId44" Type="http://schemas.openxmlformats.org/officeDocument/2006/relationships/font" Target="fonts/RussoOne-regular.fntdata"/><Relationship Id="rId21" Type="http://schemas.openxmlformats.org/officeDocument/2006/relationships/slide" Target="slides/slide16.xml"/><Relationship Id="rId43" Type="http://schemas.openxmlformats.org/officeDocument/2006/relationships/font" Target="fonts/Overpas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BebasNeue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24e3a717c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24e3a717c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4be56fd3f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4be56fd3f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24be56fd3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24be56fd3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24be56fd3f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24be56fd3f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be56fd3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4be56fd3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4be56fd3f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4be56fd3f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4be56fd3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4be56fd3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4be56fd3f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4be56fd3f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br>
              <a:rPr lang="en"/>
            </a:br>
            <a:r>
              <a:rPr lang="en"/>
              <a:t>Part count </a:t>
            </a:r>
            <a:r>
              <a:rPr lang="en"/>
              <a:t>decrease, part integration/ reduction especially in gripper</a:t>
            </a:r>
            <a:br>
              <a:rPr lang="en"/>
            </a:br>
            <a:r>
              <a:rPr lang="en"/>
              <a:t>Less Purchased parts!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be56fd3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4be56fd3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4f53529e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4f53529e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24be56fd3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24be56fd3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4f53529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4f53529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50cbec554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50cbec554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4e3a717c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4e3a717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4e3a717c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4e3a717c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4e1c4048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4e1c4048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4e1c4048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4e1c4048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4e1c404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4e1c404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24e1c4048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24e1c4048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4be56fd3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4be56fd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4be56fd3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4be56fd3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be56fd3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4be56fd3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50cbec554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50cbec554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250cbec554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250cbec554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250cbec554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250cbec55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50cbec554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50cbec554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4be56fd3f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4be56fd3f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204a0a7d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204a0a7d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1f38bacf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1f38bacf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4be56fd3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4be56fd3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613d517d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613d517d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4be56fd3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4be56fd3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21800" y="1006350"/>
            <a:ext cx="5137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21800" y="3366913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15100" y="789850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715100" y="2301000"/>
            <a:ext cx="65760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19988" y="1632725"/>
            <a:ext cx="341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13"/>
          <p:cNvSpPr txBox="1"/>
          <p:nvPr>
            <p:ph hasCustomPrompt="1" idx="2" type="title"/>
          </p:nvPr>
        </p:nvSpPr>
        <p:spPr>
          <a:xfrm>
            <a:off x="810048" y="1222300"/>
            <a:ext cx="7866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/>
          <p:nvPr>
            <p:ph idx="1" type="subTitle"/>
          </p:nvPr>
        </p:nvSpPr>
        <p:spPr>
          <a:xfrm>
            <a:off x="719988" y="2084225"/>
            <a:ext cx="227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title"/>
          </p:nvPr>
        </p:nvSpPr>
        <p:spPr>
          <a:xfrm>
            <a:off x="4558018" y="1632725"/>
            <a:ext cx="341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3"/>
          <p:cNvSpPr txBox="1"/>
          <p:nvPr>
            <p:ph hasCustomPrompt="1" idx="4" type="title"/>
          </p:nvPr>
        </p:nvSpPr>
        <p:spPr>
          <a:xfrm>
            <a:off x="4693048" y="1222300"/>
            <a:ext cx="7266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4558018" y="2084225"/>
            <a:ext cx="227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6" type="title"/>
          </p:nvPr>
        </p:nvSpPr>
        <p:spPr>
          <a:xfrm>
            <a:off x="719988" y="3532175"/>
            <a:ext cx="341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13"/>
          <p:cNvSpPr txBox="1"/>
          <p:nvPr>
            <p:ph hasCustomPrompt="1" idx="7" type="title"/>
          </p:nvPr>
        </p:nvSpPr>
        <p:spPr>
          <a:xfrm>
            <a:off x="855023" y="3121700"/>
            <a:ext cx="7266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719988" y="3983675"/>
            <a:ext cx="227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9" type="title"/>
          </p:nvPr>
        </p:nvSpPr>
        <p:spPr>
          <a:xfrm>
            <a:off x="4558018" y="3532175"/>
            <a:ext cx="34167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" name="Google Shape;51;p13"/>
          <p:cNvSpPr txBox="1"/>
          <p:nvPr>
            <p:ph hasCustomPrompt="1" idx="13" type="title"/>
          </p:nvPr>
        </p:nvSpPr>
        <p:spPr>
          <a:xfrm>
            <a:off x="4693049" y="3121700"/>
            <a:ext cx="7266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4558018" y="3983675"/>
            <a:ext cx="22701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971575" y="2753100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971575" y="1012800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5123663" y="2918875"/>
            <a:ext cx="29076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5123663" y="2346175"/>
            <a:ext cx="2907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715100" y="1212525"/>
            <a:ext cx="5145600" cy="28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715100" y="1017725"/>
            <a:ext cx="7704000" cy="145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subTitle"/>
          </p:nvPr>
        </p:nvSpPr>
        <p:spPr>
          <a:xfrm>
            <a:off x="715100" y="1017725"/>
            <a:ext cx="7704000" cy="3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" type="subTitle"/>
          </p:nvPr>
        </p:nvSpPr>
        <p:spPr>
          <a:xfrm>
            <a:off x="715100" y="3516950"/>
            <a:ext cx="3599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19"/>
          <p:cNvSpPr txBox="1"/>
          <p:nvPr>
            <p:ph type="title"/>
          </p:nvPr>
        </p:nvSpPr>
        <p:spPr>
          <a:xfrm>
            <a:off x="720000" y="2305250"/>
            <a:ext cx="4364700" cy="121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5100" y="3063675"/>
            <a:ext cx="4926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2536700" y="2027625"/>
            <a:ext cx="1283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998150" y="3905475"/>
            <a:ext cx="4360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>
            <a:off x="2371675" y="1249300"/>
            <a:ext cx="546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6" name="Google Shape;76;p21"/>
          <p:cNvSpPr txBox="1"/>
          <p:nvPr>
            <p:ph idx="1" type="subTitle"/>
          </p:nvPr>
        </p:nvSpPr>
        <p:spPr>
          <a:xfrm>
            <a:off x="2371675" y="1624623"/>
            <a:ext cx="54600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2" type="title"/>
          </p:nvPr>
        </p:nvSpPr>
        <p:spPr>
          <a:xfrm>
            <a:off x="2371675" y="2462526"/>
            <a:ext cx="546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21"/>
          <p:cNvSpPr txBox="1"/>
          <p:nvPr>
            <p:ph idx="3" type="subTitle"/>
          </p:nvPr>
        </p:nvSpPr>
        <p:spPr>
          <a:xfrm>
            <a:off x="2371675" y="2837849"/>
            <a:ext cx="54600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4" type="title"/>
          </p:nvPr>
        </p:nvSpPr>
        <p:spPr>
          <a:xfrm>
            <a:off x="2371675" y="3675752"/>
            <a:ext cx="5460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21"/>
          <p:cNvSpPr txBox="1"/>
          <p:nvPr>
            <p:ph idx="5" type="subTitle"/>
          </p:nvPr>
        </p:nvSpPr>
        <p:spPr>
          <a:xfrm>
            <a:off x="2371675" y="4051075"/>
            <a:ext cx="54600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2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2"/>
          <p:cNvSpPr txBox="1"/>
          <p:nvPr>
            <p:ph type="title"/>
          </p:nvPr>
        </p:nvSpPr>
        <p:spPr>
          <a:xfrm>
            <a:off x="1671600" y="1436875"/>
            <a:ext cx="281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4" name="Google Shape;84;p22"/>
          <p:cNvSpPr txBox="1"/>
          <p:nvPr>
            <p:ph idx="1" type="subTitle"/>
          </p:nvPr>
        </p:nvSpPr>
        <p:spPr>
          <a:xfrm>
            <a:off x="1671603" y="1888375"/>
            <a:ext cx="2092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2" type="title"/>
          </p:nvPr>
        </p:nvSpPr>
        <p:spPr>
          <a:xfrm>
            <a:off x="5440200" y="1436875"/>
            <a:ext cx="281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6" name="Google Shape;86;p22"/>
          <p:cNvSpPr txBox="1"/>
          <p:nvPr>
            <p:ph idx="3" type="subTitle"/>
          </p:nvPr>
        </p:nvSpPr>
        <p:spPr>
          <a:xfrm>
            <a:off x="5440202" y="1888375"/>
            <a:ext cx="2092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4" type="title"/>
          </p:nvPr>
        </p:nvSpPr>
        <p:spPr>
          <a:xfrm>
            <a:off x="1671600" y="3178125"/>
            <a:ext cx="281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8" name="Google Shape;88;p22"/>
          <p:cNvSpPr txBox="1"/>
          <p:nvPr>
            <p:ph idx="5" type="subTitle"/>
          </p:nvPr>
        </p:nvSpPr>
        <p:spPr>
          <a:xfrm>
            <a:off x="1671603" y="3629625"/>
            <a:ext cx="2092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6" type="title"/>
          </p:nvPr>
        </p:nvSpPr>
        <p:spPr>
          <a:xfrm>
            <a:off x="5440200" y="3178125"/>
            <a:ext cx="2818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0" name="Google Shape;90;p22"/>
          <p:cNvSpPr txBox="1"/>
          <p:nvPr>
            <p:ph idx="7" type="subTitle"/>
          </p:nvPr>
        </p:nvSpPr>
        <p:spPr>
          <a:xfrm>
            <a:off x="5440202" y="3629625"/>
            <a:ext cx="2092200" cy="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720000" y="1781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720000" y="22328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title"/>
          </p:nvPr>
        </p:nvSpPr>
        <p:spPr>
          <a:xfrm>
            <a:off x="3419269" y="1781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6" name="Google Shape;96;p23"/>
          <p:cNvSpPr txBox="1"/>
          <p:nvPr>
            <p:ph idx="3" type="subTitle"/>
          </p:nvPr>
        </p:nvSpPr>
        <p:spPr>
          <a:xfrm>
            <a:off x="3419269" y="22328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4" type="title"/>
          </p:nvPr>
        </p:nvSpPr>
        <p:spPr>
          <a:xfrm>
            <a:off x="720000" y="350077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23"/>
          <p:cNvSpPr txBox="1"/>
          <p:nvPr>
            <p:ph idx="5" type="subTitle"/>
          </p:nvPr>
        </p:nvSpPr>
        <p:spPr>
          <a:xfrm>
            <a:off x="720000" y="395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3"/>
          <p:cNvSpPr txBox="1"/>
          <p:nvPr>
            <p:ph idx="6" type="title"/>
          </p:nvPr>
        </p:nvSpPr>
        <p:spPr>
          <a:xfrm>
            <a:off x="3419269" y="350077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23"/>
          <p:cNvSpPr txBox="1"/>
          <p:nvPr>
            <p:ph idx="7" type="subTitle"/>
          </p:nvPr>
        </p:nvSpPr>
        <p:spPr>
          <a:xfrm>
            <a:off x="3419269" y="395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3"/>
          <p:cNvSpPr txBox="1"/>
          <p:nvPr>
            <p:ph idx="8" type="title"/>
          </p:nvPr>
        </p:nvSpPr>
        <p:spPr>
          <a:xfrm>
            <a:off x="6118545" y="178132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23"/>
          <p:cNvSpPr txBox="1"/>
          <p:nvPr>
            <p:ph idx="9" type="subTitle"/>
          </p:nvPr>
        </p:nvSpPr>
        <p:spPr>
          <a:xfrm>
            <a:off x="6118545" y="22328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3" type="title"/>
          </p:nvPr>
        </p:nvSpPr>
        <p:spPr>
          <a:xfrm>
            <a:off x="6118545" y="3500775"/>
            <a:ext cx="23055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23"/>
          <p:cNvSpPr txBox="1"/>
          <p:nvPr>
            <p:ph idx="14" type="subTitle"/>
          </p:nvPr>
        </p:nvSpPr>
        <p:spPr>
          <a:xfrm>
            <a:off x="6118545" y="39522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4"/>
          <p:cNvSpPr txBox="1"/>
          <p:nvPr>
            <p:ph hasCustomPrompt="1" type="title"/>
          </p:nvPr>
        </p:nvSpPr>
        <p:spPr>
          <a:xfrm>
            <a:off x="3868225" y="540000"/>
            <a:ext cx="456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08" name="Google Shape;108;p24"/>
          <p:cNvSpPr txBox="1"/>
          <p:nvPr>
            <p:ph idx="1" type="subTitle"/>
          </p:nvPr>
        </p:nvSpPr>
        <p:spPr>
          <a:xfrm>
            <a:off x="3868225" y="1246027"/>
            <a:ext cx="4560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hasCustomPrompt="1" idx="2" type="title"/>
          </p:nvPr>
        </p:nvSpPr>
        <p:spPr>
          <a:xfrm>
            <a:off x="3868225" y="1996143"/>
            <a:ext cx="456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0" name="Google Shape;110;p24"/>
          <p:cNvSpPr txBox="1"/>
          <p:nvPr>
            <p:ph idx="3" type="subTitle"/>
          </p:nvPr>
        </p:nvSpPr>
        <p:spPr>
          <a:xfrm>
            <a:off x="3868225" y="2702170"/>
            <a:ext cx="4560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hasCustomPrompt="1" idx="4" type="title"/>
          </p:nvPr>
        </p:nvSpPr>
        <p:spPr>
          <a:xfrm>
            <a:off x="3868225" y="3452298"/>
            <a:ext cx="4560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4"/>
          <p:cNvSpPr txBox="1"/>
          <p:nvPr>
            <p:ph idx="5" type="subTitle"/>
          </p:nvPr>
        </p:nvSpPr>
        <p:spPr>
          <a:xfrm>
            <a:off x="3868225" y="4158325"/>
            <a:ext cx="45606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/>
          <p:nvPr>
            <p:ph type="ctrTitle"/>
          </p:nvPr>
        </p:nvSpPr>
        <p:spPr>
          <a:xfrm>
            <a:off x="2429950" y="669825"/>
            <a:ext cx="4284000" cy="9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5" name="Google Shape;115;p25"/>
          <p:cNvSpPr txBox="1"/>
          <p:nvPr>
            <p:ph idx="1" type="subTitle"/>
          </p:nvPr>
        </p:nvSpPr>
        <p:spPr>
          <a:xfrm>
            <a:off x="2425075" y="1585175"/>
            <a:ext cx="42939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5"/>
          <p:cNvSpPr txBox="1"/>
          <p:nvPr/>
        </p:nvSpPr>
        <p:spPr>
          <a:xfrm>
            <a:off x="2061125" y="3647625"/>
            <a:ext cx="50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,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</a:t>
            </a:r>
            <a:r>
              <a:rPr lang="en" sz="12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and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Overpass"/>
                <a:ea typeface="Overpass"/>
                <a:cs typeface="Overpass"/>
                <a:sym typeface="Overpas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20000" y="1048550"/>
            <a:ext cx="77040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747450" y="2542300"/>
            <a:ext cx="272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2" type="subTitle"/>
          </p:nvPr>
        </p:nvSpPr>
        <p:spPr>
          <a:xfrm>
            <a:off x="4175999" y="2542300"/>
            <a:ext cx="272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Russo One"/>
                <a:ea typeface="Russo One"/>
                <a:cs typeface="Russo One"/>
                <a:sym typeface="Russo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3" type="subTitle"/>
          </p:nvPr>
        </p:nvSpPr>
        <p:spPr>
          <a:xfrm>
            <a:off x="747450" y="3038800"/>
            <a:ext cx="2727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4" type="subTitle"/>
          </p:nvPr>
        </p:nvSpPr>
        <p:spPr>
          <a:xfrm>
            <a:off x="4175998" y="3038800"/>
            <a:ext cx="27273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949225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248800" y="1105500"/>
            <a:ext cx="4646400" cy="18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001600" y="1381638"/>
            <a:ext cx="5427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3766300" y="2223449"/>
            <a:ext cx="4662600" cy="15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usso One"/>
              <a:buNone/>
              <a:defRPr sz="3000">
                <a:solidFill>
                  <a:schemeClr val="lt1"/>
                </a:solidFill>
                <a:latin typeface="Russo One"/>
                <a:ea typeface="Russo One"/>
                <a:cs typeface="Russo One"/>
                <a:sym typeface="Russo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●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verpass"/>
              <a:buChar char="○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verpass"/>
              <a:buChar char="■"/>
              <a:defRPr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jp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g"/><Relationship Id="rId4" Type="http://schemas.openxmlformats.org/officeDocument/2006/relationships/image" Target="../media/image34.jpg"/><Relationship Id="rId5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2dw2Xr_rfboXWyGxwYOUoW4eRDkfL0xg/view" TargetMode="External"/><Relationship Id="rId4" Type="http://schemas.openxmlformats.org/officeDocument/2006/relationships/image" Target="../media/image4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7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jpg"/><Relationship Id="rId4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6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9"/>
          <p:cNvPicPr preferRelativeResize="0"/>
          <p:nvPr/>
        </p:nvPicPr>
        <p:blipFill rotWithShape="1">
          <a:blip r:embed="rId4">
            <a:alphaModFix/>
          </a:blip>
          <a:srcRect b="29839" l="0" r="0" t="0"/>
          <a:stretch/>
        </p:blipFill>
        <p:spPr>
          <a:xfrm>
            <a:off x="6604900" y="-27775"/>
            <a:ext cx="2388624" cy="3394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9"/>
          <p:cNvPicPr preferRelativeResize="0"/>
          <p:nvPr/>
        </p:nvPicPr>
        <p:blipFill rotWithShape="1">
          <a:blip r:embed="rId5">
            <a:alphaModFix/>
          </a:blip>
          <a:srcRect b="21833" l="0" r="0" t="29168"/>
          <a:stretch/>
        </p:blipFill>
        <p:spPr>
          <a:xfrm>
            <a:off x="6604900" y="1256237"/>
            <a:ext cx="2539101" cy="252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9764" y="1597150"/>
            <a:ext cx="1711874" cy="347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9"/>
          <p:cNvPicPr preferRelativeResize="0"/>
          <p:nvPr/>
        </p:nvPicPr>
        <p:blipFill rotWithShape="1">
          <a:blip r:embed="rId7">
            <a:alphaModFix/>
          </a:blip>
          <a:srcRect b="12722" l="0" r="0" t="14781"/>
          <a:stretch/>
        </p:blipFill>
        <p:spPr>
          <a:xfrm>
            <a:off x="6027937" y="1542950"/>
            <a:ext cx="1796775" cy="264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type="ctrTitle"/>
          </p:nvPr>
        </p:nvSpPr>
        <p:spPr>
          <a:xfrm>
            <a:off x="821800" y="1006350"/>
            <a:ext cx="5137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 Rover Robotic Arm</a:t>
            </a:r>
            <a:endParaRPr/>
          </a:p>
        </p:txBody>
      </p:sp>
      <p:sp>
        <p:nvSpPr>
          <p:cNvPr id="129" name="Google Shape;129;p29"/>
          <p:cNvSpPr txBox="1"/>
          <p:nvPr>
            <p:ph idx="1" type="subTitle"/>
          </p:nvPr>
        </p:nvSpPr>
        <p:spPr>
          <a:xfrm>
            <a:off x="821800" y="3366913"/>
            <a:ext cx="43590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DeCapua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 Klausenstock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Subhraneel Sarkar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Monique Reid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1569" y="4315301"/>
            <a:ext cx="2282025" cy="151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88456" y="3822776"/>
            <a:ext cx="2282025" cy="151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25" y="848400"/>
            <a:ext cx="3693675" cy="32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8"/>
          <p:cNvSpPr txBox="1"/>
          <p:nvPr/>
        </p:nvSpPr>
        <p:spPr>
          <a:xfrm>
            <a:off x="4482825" y="848400"/>
            <a:ext cx="4255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This patent includes a system where each structural member is pivotally coupled with each other to form joints and are controlled by motors</a:t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Position 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calibration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 is done via drive 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arrangements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 through cable/pulley systems</a:t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Provides an apparatus for securing and routing various drive cables to the pulley structures so that a more positive coupling 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between</a:t>
            </a:r>
            <a:r>
              <a:rPr lang="en" sz="1600">
                <a:solidFill>
                  <a:schemeClr val="lt2"/>
                </a:solidFill>
                <a:latin typeface="Overpass"/>
                <a:ea typeface="Overpass"/>
                <a:cs typeface="Overpass"/>
                <a:sym typeface="Overpass"/>
              </a:rPr>
              <a:t> the motors and the structural members can be obtained.</a:t>
            </a:r>
            <a:endParaRPr sz="16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1501950" y="4257500"/>
            <a:ext cx="235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US #4,806,066</a:t>
            </a:r>
            <a:endParaRPr sz="1800">
              <a:solidFill>
                <a:schemeClr val="l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400750" y="220375"/>
            <a:ext cx="7704000" cy="9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REDESIGN: </a:t>
            </a:r>
            <a:r>
              <a:rPr lang="en"/>
              <a:t>Part Count Reduction (Gripper)</a:t>
            </a:r>
            <a:endParaRPr/>
          </a:p>
        </p:txBody>
      </p:sp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425" y="854950"/>
            <a:ext cx="2328775" cy="177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9"/>
          <p:cNvSpPr txBox="1"/>
          <p:nvPr/>
        </p:nvSpPr>
        <p:spPr>
          <a:xfrm>
            <a:off x="473275" y="1277825"/>
            <a:ext cx="4481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●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Grasp fragile objects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●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Robust and inherently compliant Gripper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●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Low weight 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●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Easily 3D printed, inexpensive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●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Reducing part count 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Motors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Overpass"/>
              <a:buChar char="○"/>
            </a:pPr>
            <a:r>
              <a:rPr lang="en" sz="19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Extra links</a:t>
            </a:r>
            <a:endParaRPr sz="19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425" y="2696691"/>
            <a:ext cx="2328776" cy="221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50450" l="29662" r="23096" t="0"/>
          <a:stretch/>
        </p:blipFill>
        <p:spPr>
          <a:xfrm>
            <a:off x="6475325" y="0"/>
            <a:ext cx="2667000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>
            <p:ph idx="1" type="subTitle"/>
          </p:nvPr>
        </p:nvSpPr>
        <p:spPr>
          <a:xfrm>
            <a:off x="747450" y="1095800"/>
            <a:ext cx="3945600" cy="3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Changes: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Investment Cast for complex geometry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Integrated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Pulley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 Gears /eliminated 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screws</a:t>
            </a:r>
            <a:r>
              <a:rPr lang="en">
                <a:latin typeface="Overpass"/>
                <a:ea typeface="Overpass"/>
                <a:cs typeface="Overpass"/>
                <a:sym typeface="Overpass"/>
              </a:rPr>
              <a:t>/internal features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Added bearing pockets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Added Stepper motor mount with self locating feature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REDESIGN: Arm Linkage</a:t>
            </a:r>
            <a:endParaRPr/>
          </a:p>
        </p:txBody>
      </p:sp>
      <p:pic>
        <p:nvPicPr>
          <p:cNvPr id="213" name="Google Shape;21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349" y="1228812"/>
            <a:ext cx="2634150" cy="339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0"/>
          <p:cNvSpPr/>
          <p:nvPr/>
        </p:nvSpPr>
        <p:spPr>
          <a:xfrm rot="-1498396">
            <a:off x="7788578" y="3328661"/>
            <a:ext cx="666516" cy="44479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8075" y="2762875"/>
            <a:ext cx="1369500" cy="238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0"/>
          <p:cNvSpPr/>
          <p:nvPr/>
        </p:nvSpPr>
        <p:spPr>
          <a:xfrm>
            <a:off x="6070077" y="4535920"/>
            <a:ext cx="666600" cy="444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0"/>
          <p:cNvSpPr/>
          <p:nvPr/>
        </p:nvSpPr>
        <p:spPr>
          <a:xfrm rot="-7807549">
            <a:off x="4926275" y="2430143"/>
            <a:ext cx="666596" cy="444961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1"/>
          <p:cNvPicPr preferRelativeResize="0"/>
          <p:nvPr/>
        </p:nvPicPr>
        <p:blipFill rotWithShape="1">
          <a:blip r:embed="rId3">
            <a:alphaModFix/>
          </a:blip>
          <a:srcRect b="8423" l="47896" r="20396" t="65078"/>
          <a:stretch/>
        </p:blipFill>
        <p:spPr>
          <a:xfrm>
            <a:off x="5806047" y="2997600"/>
            <a:ext cx="2408175" cy="15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REDESIGN: Shoulder Mount</a:t>
            </a:r>
            <a:endParaRPr/>
          </a:p>
        </p:txBody>
      </p:sp>
      <p:sp>
        <p:nvSpPr>
          <p:cNvPr id="224" name="Google Shape;224;p41"/>
          <p:cNvSpPr txBox="1"/>
          <p:nvPr>
            <p:ph idx="1" type="subTitle"/>
          </p:nvPr>
        </p:nvSpPr>
        <p:spPr>
          <a:xfrm>
            <a:off x="747450" y="1095800"/>
            <a:ext cx="3945600" cy="29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Changes: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Investment Cast for complex geometry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Integrated bearing mounts</a:t>
            </a:r>
            <a:endParaRPr>
              <a:latin typeface="Overpass"/>
              <a:ea typeface="Overpass"/>
              <a:cs typeface="Overpass"/>
              <a:sym typeface="Overpass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Overpass"/>
              <a:buChar char="●"/>
            </a:pPr>
            <a:r>
              <a:rPr lang="en">
                <a:latin typeface="Overpass"/>
                <a:ea typeface="Overpass"/>
                <a:cs typeface="Overpass"/>
                <a:sym typeface="Overpass"/>
              </a:rPr>
              <a:t>Integrated stepper motor mount w/ self locating feature</a:t>
            </a:r>
            <a:endParaRPr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25" name="Google Shape;225;p41"/>
          <p:cNvPicPr preferRelativeResize="0"/>
          <p:nvPr/>
        </p:nvPicPr>
        <p:blipFill rotWithShape="1">
          <a:blip r:embed="rId4">
            <a:alphaModFix/>
          </a:blip>
          <a:srcRect b="16086" l="4242" r="0" t="0"/>
          <a:stretch/>
        </p:blipFill>
        <p:spPr>
          <a:xfrm>
            <a:off x="5686900" y="1093925"/>
            <a:ext cx="2790675" cy="131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/>
          <p:nvPr/>
        </p:nvSpPr>
        <p:spPr>
          <a:xfrm rot="-1477648">
            <a:off x="7898341" y="3513373"/>
            <a:ext cx="666640" cy="444874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1"/>
          <p:cNvSpPr/>
          <p:nvPr/>
        </p:nvSpPr>
        <p:spPr>
          <a:xfrm rot="8478237">
            <a:off x="5561227" y="4179209"/>
            <a:ext cx="666519" cy="445002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 </a:t>
            </a:r>
            <a:r>
              <a:rPr lang="en"/>
              <a:t>Structural</a:t>
            </a:r>
            <a:r>
              <a:rPr lang="en"/>
              <a:t> Components</a:t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850" y="2267350"/>
            <a:ext cx="3631976" cy="27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2"/>
          <p:cNvPicPr preferRelativeResize="0"/>
          <p:nvPr/>
        </p:nvPicPr>
        <p:blipFill rotWithShape="1">
          <a:blip r:embed="rId4">
            <a:alphaModFix/>
          </a:blip>
          <a:srcRect b="14951" l="0" r="0" t="0"/>
          <a:stretch/>
        </p:blipFill>
        <p:spPr>
          <a:xfrm>
            <a:off x="910900" y="2297313"/>
            <a:ext cx="4191926" cy="2719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2"/>
          <p:cNvSpPr txBox="1"/>
          <p:nvPr>
            <p:ph idx="3" type="subTitle"/>
          </p:nvPr>
        </p:nvSpPr>
        <p:spPr>
          <a:xfrm>
            <a:off x="556900" y="1209850"/>
            <a:ext cx="40335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Aluminum: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Strong &amp; Light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Manufacturable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 sz="1500"/>
              <a:t>Affordable for Strength</a:t>
            </a:r>
            <a:endParaRPr b="1" sz="1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Analysis Flexible Gripper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 rotWithShape="1">
          <a:blip r:embed="rId3">
            <a:alphaModFix/>
          </a:blip>
          <a:srcRect b="0" l="10249" r="0" t="0"/>
          <a:stretch/>
        </p:blipFill>
        <p:spPr>
          <a:xfrm>
            <a:off x="360375" y="1171425"/>
            <a:ext cx="4822350" cy="359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5427575" y="1489163"/>
            <a:ext cx="3334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TPU (NinjaFlex)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Combines high strain and correspondingly high stress (up to 80-150 MPa)  with low density (1.005g/cm3)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verpass"/>
              <a:buChar char="●"/>
            </a:pPr>
            <a:r>
              <a:rPr lang="en" sz="18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Can lift and grasp high payloads of 5-7kg</a:t>
            </a:r>
            <a:endParaRPr sz="18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Analysis Process Comparison</a:t>
            </a:r>
            <a:endParaRPr/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 b="25250" l="0" r="0" t="0"/>
          <a:stretch/>
        </p:blipFill>
        <p:spPr>
          <a:xfrm>
            <a:off x="50" y="2127800"/>
            <a:ext cx="6929850" cy="21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4"/>
          <p:cNvSpPr/>
          <p:nvPr/>
        </p:nvSpPr>
        <p:spPr>
          <a:xfrm rot="2702235">
            <a:off x="5292274" y="2827483"/>
            <a:ext cx="652518" cy="4679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4"/>
          <p:cNvSpPr txBox="1"/>
          <p:nvPr>
            <p:ph idx="3" type="subTitle"/>
          </p:nvPr>
        </p:nvSpPr>
        <p:spPr>
          <a:xfrm>
            <a:off x="6815988" y="257725"/>
            <a:ext cx="2328000" cy="11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100,000 Units!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Unit Cost </a:t>
            </a:r>
            <a:r>
              <a:rPr b="1" lang="en" u="sng"/>
              <a:t>Down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Qb </a:t>
            </a:r>
            <a:r>
              <a:rPr b="1" lang="en" u="sng"/>
              <a:t>Up</a:t>
            </a:r>
            <a:endParaRPr b="1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Material &amp; Labor </a:t>
            </a:r>
            <a:r>
              <a:rPr b="1" lang="en" u="sng"/>
              <a:t>Down</a:t>
            </a:r>
            <a:endParaRPr b="1" u="sng"/>
          </a:p>
        </p:txBody>
      </p:sp>
      <p:sp>
        <p:nvSpPr>
          <p:cNvPr id="251" name="Google Shape;251;p44"/>
          <p:cNvSpPr txBox="1"/>
          <p:nvPr>
            <p:ph idx="1" type="subTitle"/>
          </p:nvPr>
        </p:nvSpPr>
        <p:spPr>
          <a:xfrm>
            <a:off x="5421588" y="1555100"/>
            <a:ext cx="272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</p:txBody>
      </p:sp>
      <p:sp>
        <p:nvSpPr>
          <p:cNvPr id="252" name="Google Shape;252;p44"/>
          <p:cNvSpPr txBox="1"/>
          <p:nvPr>
            <p:ph idx="2" type="subTitle"/>
          </p:nvPr>
        </p:nvSpPr>
        <p:spPr>
          <a:xfrm>
            <a:off x="3436178" y="1555100"/>
            <a:ext cx="191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 rot="2702235">
            <a:off x="6815624" y="2827483"/>
            <a:ext cx="652518" cy="4679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>
            <p:ph idx="1" type="subTitle"/>
          </p:nvPr>
        </p:nvSpPr>
        <p:spPr>
          <a:xfrm>
            <a:off x="715413" y="1084950"/>
            <a:ext cx="272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</a:t>
            </a:r>
            <a:endParaRPr/>
          </a:p>
        </p:txBody>
      </p:sp>
      <p:sp>
        <p:nvSpPr>
          <p:cNvPr id="259" name="Google Shape;259;p45"/>
          <p:cNvSpPr txBox="1"/>
          <p:nvPr>
            <p:ph idx="2" type="subTitle"/>
          </p:nvPr>
        </p:nvSpPr>
        <p:spPr>
          <a:xfrm>
            <a:off x="715412" y="2951900"/>
            <a:ext cx="272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</a:t>
            </a:r>
            <a:endParaRPr/>
          </a:p>
        </p:txBody>
      </p:sp>
      <p:sp>
        <p:nvSpPr>
          <p:cNvPr id="260" name="Google Shape;260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 Analysis Comparison Summary</a:t>
            </a:r>
            <a:endParaRPr/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72" y="3007130"/>
            <a:ext cx="6311616" cy="1441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038" y="1243150"/>
            <a:ext cx="6339345" cy="1441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>
            <a:off x="7914377" y="2311645"/>
            <a:ext cx="666600" cy="444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5"/>
          <p:cNvSpPr/>
          <p:nvPr/>
        </p:nvSpPr>
        <p:spPr>
          <a:xfrm>
            <a:off x="7914377" y="4056974"/>
            <a:ext cx="666600" cy="444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5"/>
          <p:cNvSpPr txBox="1"/>
          <p:nvPr>
            <p:ph idx="1" type="subTitle"/>
          </p:nvPr>
        </p:nvSpPr>
        <p:spPr>
          <a:xfrm>
            <a:off x="1575038" y="4389800"/>
            <a:ext cx="4060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28% Less Expensive!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/>
          <p:nvPr>
            <p:ph type="title"/>
          </p:nvPr>
        </p:nvSpPr>
        <p:spPr>
          <a:xfrm>
            <a:off x="566250" y="37407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</a:t>
            </a:r>
            <a:endParaRPr/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250" y="1122825"/>
            <a:ext cx="2780275" cy="16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50" y="2803150"/>
            <a:ext cx="2762250" cy="188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/>
          <p:nvPr/>
        </p:nvSpPr>
        <p:spPr>
          <a:xfrm>
            <a:off x="4103275" y="1289650"/>
            <a:ext cx="4552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10 inner gas gas chambers connected via one channel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Yeoh hyperelastic model for TPU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Overpass"/>
              <a:buChar char="●"/>
            </a:pPr>
            <a:r>
              <a:rPr lang="en" sz="20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Meshing done using Tet elements in ABAQUS CAE</a:t>
            </a:r>
            <a:endParaRPr sz="20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1650"/>
            <a:ext cx="289852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0925" y="466875"/>
            <a:ext cx="2724150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25" y="2570150"/>
            <a:ext cx="296227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3748550" y="2377475"/>
            <a:ext cx="4871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Bending increase with increase in pressure and actuator bends in a circular trajectory</a:t>
            </a:r>
            <a:endParaRPr sz="1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Overpass"/>
              <a:buChar char="●"/>
            </a:pPr>
            <a:r>
              <a:rPr lang="en" sz="17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From the angular displacement v time curve, we can see that it non linearly increases and after a certain saturation point increases again as the actuator hits the semi circle</a:t>
            </a:r>
            <a:endParaRPr sz="17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720000" y="445025"/>
            <a:ext cx="7704000" cy="72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University Rover Challenge?</a:t>
            </a:r>
            <a:endParaRPr/>
          </a:p>
        </p:txBody>
      </p:sp>
      <p:sp>
        <p:nvSpPr>
          <p:cNvPr id="137" name="Google Shape;137;p30"/>
          <p:cNvSpPr txBox="1"/>
          <p:nvPr>
            <p:ph idx="1" type="body"/>
          </p:nvPr>
        </p:nvSpPr>
        <p:spPr>
          <a:xfrm>
            <a:off x="633825" y="1457000"/>
            <a:ext cx="3699900" cy="31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</a:t>
            </a:r>
            <a:r>
              <a:rPr lang="en" sz="1600"/>
              <a:t>robotics</a:t>
            </a:r>
            <a:r>
              <a:rPr lang="en" sz="1600"/>
              <a:t> challenge taken on by the CU Rover Team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challenge models multiple space </a:t>
            </a:r>
            <a:r>
              <a:rPr lang="en" sz="1600"/>
              <a:t>missions for the current Mars Rover to complete.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725" y="1639327"/>
            <a:ext cx="4688874" cy="23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/>
        </p:nvSpPr>
        <p:spPr>
          <a:xfrm>
            <a:off x="5329875" y="4011325"/>
            <a:ext cx="326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Reference</a:t>
            </a:r>
            <a:r>
              <a:rPr lang="en" sz="1200">
                <a:solidFill>
                  <a:schemeClr val="accent2"/>
                </a:solidFill>
                <a:latin typeface="Overpass"/>
                <a:ea typeface="Overpass"/>
                <a:cs typeface="Overpass"/>
                <a:sym typeface="Overpass"/>
              </a:rPr>
              <a:t>: https://urc.marssociety.org/</a:t>
            </a:r>
            <a:endParaRPr sz="1200">
              <a:solidFill>
                <a:schemeClr val="accent2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48" title="GIF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839200" cy="47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5000"/>
            <a:ext cx="8839200" cy="4117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0"/>
          <p:cNvSpPr txBox="1"/>
          <p:nvPr>
            <p:ph idx="1" type="body"/>
          </p:nvPr>
        </p:nvSpPr>
        <p:spPr>
          <a:xfrm>
            <a:off x="949225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Reveal opportunity to minimize the number of extraneous or </a:t>
            </a:r>
            <a:r>
              <a:rPr lang="en"/>
              <a:t>unnecessary</a:t>
            </a:r>
            <a:r>
              <a:rPr lang="en"/>
              <a:t> parts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Standardize</a:t>
            </a:r>
            <a:r>
              <a:rPr lang="en"/>
              <a:t> where possible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Simplify assembly for </a:t>
            </a:r>
            <a:r>
              <a:rPr lang="en"/>
              <a:t>manufacturer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Reduced number of hardware parts by 10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Increased number of interfaces in the proximal bar </a:t>
            </a:r>
            <a:r>
              <a:rPr lang="en"/>
              <a:t>linkage</a:t>
            </a:r>
            <a:r>
              <a:rPr lang="en"/>
              <a:t> and shoulder mount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Gripper assembly </a:t>
            </a:r>
            <a:r>
              <a:rPr lang="en"/>
              <a:t>reduced</a:t>
            </a:r>
            <a:r>
              <a:rPr lang="en"/>
              <a:t> from 26 to 5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 Complexity </a:t>
            </a:r>
            <a:endParaRPr/>
          </a:p>
        </p:txBody>
      </p:sp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175" y="1231625"/>
            <a:ext cx="2121650" cy="161775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50"/>
          <p:cNvSpPr txBox="1"/>
          <p:nvPr>
            <p:ph idx="1" type="body"/>
          </p:nvPr>
        </p:nvSpPr>
        <p:spPr>
          <a:xfrm>
            <a:off x="7583350" y="345975"/>
            <a:ext cx="15606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 </a:t>
            </a:r>
            <a:r>
              <a:rPr lang="en"/>
              <a:t>-4.97</a:t>
            </a:r>
            <a:endParaRPr/>
          </a:p>
        </p:txBody>
      </p:sp>
      <p:pic>
        <p:nvPicPr>
          <p:cNvPr id="300" name="Google Shape;30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1738" y="2923533"/>
            <a:ext cx="2092537" cy="1989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/>
        </p:nvSpPr>
        <p:spPr>
          <a:xfrm>
            <a:off x="7738829" y="1231625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V1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02" name="Google Shape;302;p50"/>
          <p:cNvSpPr txBox="1"/>
          <p:nvPr/>
        </p:nvSpPr>
        <p:spPr>
          <a:xfrm>
            <a:off x="7805050" y="292352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1"/>
          <p:cNvSpPr txBox="1"/>
          <p:nvPr>
            <p:ph idx="1" type="body"/>
          </p:nvPr>
        </p:nvSpPr>
        <p:spPr>
          <a:xfrm>
            <a:off x="177700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Standardize</a:t>
            </a:r>
            <a:r>
              <a:rPr lang="en"/>
              <a:t> and evaluate the utility of each part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Determine the </a:t>
            </a:r>
            <a:r>
              <a:rPr lang="en"/>
              <a:t>minimum</a:t>
            </a:r>
            <a:r>
              <a:rPr lang="en"/>
              <a:t> number of theoretical and practical parts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Optimize</a:t>
            </a:r>
            <a:r>
              <a:rPr lang="en"/>
              <a:t> the functionality of each 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Number of hardware parts remained roughly the same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Combined bar linkage and pulley gear (2 less parts)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1"/>
          <p:cNvSpPr txBox="1"/>
          <p:nvPr>
            <p:ph type="title"/>
          </p:nvPr>
        </p:nvSpPr>
        <p:spPr>
          <a:xfrm>
            <a:off x="55145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 &amp; Practical Efficiency 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7205850" y="345975"/>
            <a:ext cx="19383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+</a:t>
            </a:r>
            <a:r>
              <a:rPr lang="en"/>
              <a:t> 11.5%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 = + </a:t>
            </a:r>
            <a:r>
              <a:rPr lang="en"/>
              <a:t>16.7%</a:t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625" y="1416684"/>
            <a:ext cx="1501477" cy="2610038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51"/>
          <p:cNvSpPr txBox="1"/>
          <p:nvPr/>
        </p:nvSpPr>
        <p:spPr>
          <a:xfrm>
            <a:off x="4430925" y="3993425"/>
            <a:ext cx="257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Double 2 Bar Linkage with Attached Pulley </a:t>
            </a:r>
            <a:endParaRPr b="1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2" name="Google Shape;312;p51"/>
          <p:cNvSpPr txBox="1"/>
          <p:nvPr/>
        </p:nvSpPr>
        <p:spPr>
          <a:xfrm>
            <a:off x="6747450" y="3993425"/>
            <a:ext cx="22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2 Bar Linkage </a:t>
            </a:r>
            <a:endParaRPr b="1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Overpass"/>
                <a:ea typeface="Overpass"/>
                <a:cs typeface="Overpass"/>
                <a:sym typeface="Overpass"/>
              </a:rPr>
              <a:t>with Merged Pulley</a:t>
            </a:r>
            <a:endParaRPr b="1">
              <a:solidFill>
                <a:schemeClr val="accent3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3" name="Google Shape;313;p51"/>
          <p:cNvSpPr txBox="1"/>
          <p:nvPr/>
        </p:nvSpPr>
        <p:spPr>
          <a:xfrm>
            <a:off x="3958613" y="1710075"/>
            <a:ext cx="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V1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14" name="Google Shape;314;p51"/>
          <p:cNvSpPr txBox="1"/>
          <p:nvPr/>
        </p:nvSpPr>
        <p:spPr>
          <a:xfrm>
            <a:off x="6700299" y="1416675"/>
            <a:ext cx="7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15" name="Google Shape;31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050" y="1710075"/>
            <a:ext cx="2089496" cy="20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177700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Improve ease of assembly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incorrect orientation of components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missing components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Reduced number of parts in the gripper assembly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Standardize</a:t>
            </a:r>
            <a:r>
              <a:rPr lang="en"/>
              <a:t> gears throughout assembly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 complexity of parts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 Proofing</a:t>
            </a:r>
            <a:endParaRPr/>
          </a:p>
        </p:txBody>
      </p:sp>
      <p:sp>
        <p:nvSpPr>
          <p:cNvPr id="322" name="Google Shape;322;p52"/>
          <p:cNvSpPr txBox="1"/>
          <p:nvPr>
            <p:ph idx="1" type="body"/>
          </p:nvPr>
        </p:nvSpPr>
        <p:spPr>
          <a:xfrm>
            <a:off x="7452600" y="345975"/>
            <a:ext cx="16914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-</a:t>
            </a:r>
            <a:r>
              <a:rPr lang="en"/>
              <a:t> 0.42</a:t>
            </a:r>
            <a:endParaRPr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950" y="1636863"/>
            <a:ext cx="2526349" cy="2259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2"/>
          <p:cNvSpPr txBox="1"/>
          <p:nvPr/>
        </p:nvSpPr>
        <p:spPr>
          <a:xfrm>
            <a:off x="4138027" y="1236675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Overpass"/>
                <a:ea typeface="Overpass"/>
                <a:cs typeface="Overpass"/>
                <a:sym typeface="Overpass"/>
              </a:rPr>
              <a:t>Two Different Gears</a:t>
            </a:r>
            <a:endParaRPr b="1">
              <a:solidFill>
                <a:srgbClr val="19191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25" name="Google Shape;325;p52"/>
          <p:cNvCxnSpPr>
            <a:stCxn id="324" idx="3"/>
          </p:cNvCxnSpPr>
          <p:nvPr/>
        </p:nvCxnSpPr>
        <p:spPr>
          <a:xfrm flipH="1">
            <a:off x="5642527" y="1436775"/>
            <a:ext cx="369600" cy="19707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52"/>
          <p:cNvCxnSpPr>
            <a:stCxn id="324" idx="3"/>
          </p:cNvCxnSpPr>
          <p:nvPr/>
        </p:nvCxnSpPr>
        <p:spPr>
          <a:xfrm flipH="1">
            <a:off x="5320327" y="1436775"/>
            <a:ext cx="691800" cy="1101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7" name="Google Shape;327;p52"/>
          <p:cNvSpPr txBox="1"/>
          <p:nvPr/>
        </p:nvSpPr>
        <p:spPr>
          <a:xfrm>
            <a:off x="3513688" y="1636875"/>
            <a:ext cx="4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V1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328" name="Google Shape;328;p52"/>
          <p:cNvPicPr preferRelativeResize="0"/>
          <p:nvPr/>
        </p:nvPicPr>
        <p:blipFill rotWithShape="1">
          <a:blip r:embed="rId4">
            <a:alphaModFix/>
          </a:blip>
          <a:srcRect b="0" l="6672" r="0" t="0"/>
          <a:stretch/>
        </p:blipFill>
        <p:spPr>
          <a:xfrm rot="5400000">
            <a:off x="6213512" y="2097025"/>
            <a:ext cx="2835925" cy="193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2"/>
          <p:cNvSpPr txBox="1"/>
          <p:nvPr/>
        </p:nvSpPr>
        <p:spPr>
          <a:xfrm>
            <a:off x="6694427" y="1236675"/>
            <a:ext cx="18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  <a:latin typeface="Overpass"/>
                <a:ea typeface="Overpass"/>
                <a:cs typeface="Overpass"/>
                <a:sym typeface="Overpass"/>
              </a:rPr>
              <a:t>Standardize Gears</a:t>
            </a:r>
            <a:endParaRPr b="1">
              <a:solidFill>
                <a:srgbClr val="19191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30" name="Google Shape;330;p52"/>
          <p:cNvCxnSpPr/>
          <p:nvPr/>
        </p:nvCxnSpPr>
        <p:spPr>
          <a:xfrm flipH="1">
            <a:off x="8311500" y="3078450"/>
            <a:ext cx="112500" cy="8358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52"/>
          <p:cNvCxnSpPr/>
          <p:nvPr/>
        </p:nvCxnSpPr>
        <p:spPr>
          <a:xfrm rot="10800000">
            <a:off x="7600200" y="2866300"/>
            <a:ext cx="823800" cy="2526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52"/>
          <p:cNvCxnSpPr/>
          <p:nvPr/>
        </p:nvCxnSpPr>
        <p:spPr>
          <a:xfrm rot="10800000">
            <a:off x="8244000" y="2478400"/>
            <a:ext cx="180000" cy="6405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52"/>
          <p:cNvSpPr txBox="1"/>
          <p:nvPr/>
        </p:nvSpPr>
        <p:spPr>
          <a:xfrm>
            <a:off x="8540525" y="1636875"/>
            <a:ext cx="124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177700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difficulty for </a:t>
            </a:r>
            <a:r>
              <a:rPr lang="en"/>
              <a:t>manufacturer</a:t>
            </a:r>
            <a:r>
              <a:rPr lang="en"/>
              <a:t> to </a:t>
            </a:r>
            <a:r>
              <a:rPr lang="en"/>
              <a:t>assemble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Remove any hazards when handling the components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Initial design components were pretty robust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Only change was a result of adding the pressure tubes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Depending on thick the tube design will be varies the stiffness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</a:t>
            </a:r>
            <a:endParaRPr/>
          </a:p>
        </p:txBody>
      </p:sp>
      <p:sp>
        <p:nvSpPr>
          <p:cNvPr id="340" name="Google Shape;340;p53"/>
          <p:cNvSpPr txBox="1"/>
          <p:nvPr>
            <p:ph idx="1" type="body"/>
          </p:nvPr>
        </p:nvSpPr>
        <p:spPr>
          <a:xfrm>
            <a:off x="7452600" y="345975"/>
            <a:ext cx="16914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+0.05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 rotWithShape="1">
          <a:blip r:embed="rId3">
            <a:alphaModFix/>
          </a:blip>
          <a:srcRect b="8423" l="7612" r="11060" t="12997"/>
          <a:stretch/>
        </p:blipFill>
        <p:spPr>
          <a:xfrm>
            <a:off x="4656575" y="1411802"/>
            <a:ext cx="3767425" cy="28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5000600" y="1925950"/>
            <a:ext cx="1090200" cy="1056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550" y="3253100"/>
            <a:ext cx="1047750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3"/>
          <p:cNvSpPr txBox="1"/>
          <p:nvPr/>
        </p:nvSpPr>
        <p:spPr>
          <a:xfrm>
            <a:off x="8428891" y="1411800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45" name="Google Shape;345;p53"/>
          <p:cNvCxnSpPr/>
          <p:nvPr/>
        </p:nvCxnSpPr>
        <p:spPr>
          <a:xfrm flipH="1">
            <a:off x="5459800" y="2249300"/>
            <a:ext cx="296700" cy="12651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idx="1" type="body"/>
          </p:nvPr>
        </p:nvSpPr>
        <p:spPr>
          <a:xfrm>
            <a:off x="177700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difficulty in alignment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additional steps or effort to hold down assembly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Prevent obstruction to key features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More compact finger actuation system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Motor pockets inside the shaft and wrist joint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</a:t>
            </a:r>
            <a:endParaRPr/>
          </a:p>
        </p:txBody>
      </p:sp>
      <p:sp>
        <p:nvSpPr>
          <p:cNvPr id="352" name="Google Shape;352;p54"/>
          <p:cNvSpPr txBox="1"/>
          <p:nvPr>
            <p:ph idx="1" type="body"/>
          </p:nvPr>
        </p:nvSpPr>
        <p:spPr>
          <a:xfrm>
            <a:off x="7452600" y="345975"/>
            <a:ext cx="16914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-0.46</a:t>
            </a:r>
            <a:endParaRPr/>
          </a:p>
        </p:txBody>
      </p:sp>
      <p:pic>
        <p:nvPicPr>
          <p:cNvPr id="353" name="Google Shape;353;p54"/>
          <p:cNvPicPr preferRelativeResize="0"/>
          <p:nvPr/>
        </p:nvPicPr>
        <p:blipFill rotWithShape="1">
          <a:blip r:embed="rId3">
            <a:alphaModFix/>
          </a:blip>
          <a:srcRect b="8423" l="7612" r="11060" t="12997"/>
          <a:stretch/>
        </p:blipFill>
        <p:spPr>
          <a:xfrm>
            <a:off x="4661475" y="1459002"/>
            <a:ext cx="3767425" cy="280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4"/>
          <p:cNvSpPr/>
          <p:nvPr/>
        </p:nvSpPr>
        <p:spPr>
          <a:xfrm>
            <a:off x="5000600" y="1925950"/>
            <a:ext cx="1005300" cy="10041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4"/>
          <p:cNvSpPr/>
          <p:nvPr/>
        </p:nvSpPr>
        <p:spPr>
          <a:xfrm>
            <a:off x="6822650" y="1517450"/>
            <a:ext cx="1090200" cy="1056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4"/>
          <p:cNvSpPr/>
          <p:nvPr/>
        </p:nvSpPr>
        <p:spPr>
          <a:xfrm>
            <a:off x="6915950" y="2640175"/>
            <a:ext cx="640500" cy="7020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4"/>
          <p:cNvSpPr txBox="1"/>
          <p:nvPr/>
        </p:nvSpPr>
        <p:spPr>
          <a:xfrm>
            <a:off x="8428891" y="1411800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cxnSp>
        <p:nvCxnSpPr>
          <p:cNvPr id="358" name="Google Shape;358;p54"/>
          <p:cNvCxnSpPr/>
          <p:nvPr/>
        </p:nvCxnSpPr>
        <p:spPr>
          <a:xfrm flipH="1" rot="10800000">
            <a:off x="5722800" y="1824500"/>
            <a:ext cx="1590900" cy="1685400"/>
          </a:xfrm>
          <a:prstGeom prst="straightConnector1">
            <a:avLst/>
          </a:prstGeom>
          <a:noFill/>
          <a:ln cap="flat" cmpd="sng" w="28575">
            <a:solidFill>
              <a:srgbClr val="19191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9" name="Google Shape;359;p54"/>
          <p:cNvSpPr txBox="1"/>
          <p:nvPr/>
        </p:nvSpPr>
        <p:spPr>
          <a:xfrm>
            <a:off x="4690802" y="3542150"/>
            <a:ext cx="187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91919"/>
                </a:solidFill>
                <a:latin typeface="Overpass"/>
                <a:ea typeface="Overpass"/>
                <a:cs typeface="Overpass"/>
                <a:sym typeface="Overpass"/>
              </a:rPr>
              <a:t>Self-Locating Feature</a:t>
            </a:r>
            <a:endParaRPr b="1" sz="1200">
              <a:solidFill>
                <a:srgbClr val="191919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3644" y="1985469"/>
            <a:ext cx="2179684" cy="17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5"/>
          <p:cNvSpPr txBox="1"/>
          <p:nvPr>
            <p:ph idx="1" type="body"/>
          </p:nvPr>
        </p:nvSpPr>
        <p:spPr>
          <a:xfrm>
            <a:off x="177700" y="1152475"/>
            <a:ext cx="37068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 </a:t>
            </a:r>
            <a:r>
              <a:rPr lang="en"/>
              <a:t>number</a:t>
            </a:r>
            <a:r>
              <a:rPr lang="en"/>
              <a:t> of reorientations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 secondary screwing, adhesive, etc. operations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Keep system simple- prevent needing to test, measure, or adjust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Outcomes: 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Reduced number of screw operations at the gripper assembly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Did add several adhesive steps for the regulator and finger actuators</a:t>
            </a:r>
            <a:endParaRPr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Reduced number of secondary operations for </a:t>
            </a:r>
            <a:r>
              <a:rPr lang="en"/>
              <a:t>securing</a:t>
            </a:r>
            <a:r>
              <a:rPr lang="en"/>
              <a:t> stepper motors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Operations </a:t>
            </a:r>
            <a:endParaRPr/>
          </a:p>
        </p:txBody>
      </p:sp>
      <p:sp>
        <p:nvSpPr>
          <p:cNvPr id="367" name="Google Shape;367;p55"/>
          <p:cNvSpPr txBox="1"/>
          <p:nvPr>
            <p:ph idx="1" type="body"/>
          </p:nvPr>
        </p:nvSpPr>
        <p:spPr>
          <a:xfrm>
            <a:off x="7452600" y="345975"/>
            <a:ext cx="1691400" cy="811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Delta (Δ) = -0.25</a:t>
            </a:r>
            <a:endParaRPr/>
          </a:p>
        </p:txBody>
      </p:sp>
      <p:pic>
        <p:nvPicPr>
          <p:cNvPr id="368" name="Google Shape;368;p55"/>
          <p:cNvPicPr preferRelativeResize="0"/>
          <p:nvPr/>
        </p:nvPicPr>
        <p:blipFill rotWithShape="1">
          <a:blip r:embed="rId4">
            <a:alphaModFix/>
          </a:blip>
          <a:srcRect b="8423" l="7612" r="11060" t="12997"/>
          <a:stretch/>
        </p:blipFill>
        <p:spPr>
          <a:xfrm>
            <a:off x="6259125" y="1882413"/>
            <a:ext cx="2629400" cy="19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5"/>
          <p:cNvSpPr/>
          <p:nvPr/>
        </p:nvSpPr>
        <p:spPr>
          <a:xfrm>
            <a:off x="4393875" y="1952925"/>
            <a:ext cx="732900" cy="7413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55"/>
          <p:cNvSpPr/>
          <p:nvPr/>
        </p:nvSpPr>
        <p:spPr>
          <a:xfrm>
            <a:off x="6424925" y="1985475"/>
            <a:ext cx="1090200" cy="10569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55"/>
          <p:cNvSpPr/>
          <p:nvPr/>
        </p:nvSpPr>
        <p:spPr>
          <a:xfrm>
            <a:off x="4928400" y="2604250"/>
            <a:ext cx="841500" cy="8115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5"/>
          <p:cNvSpPr txBox="1"/>
          <p:nvPr/>
        </p:nvSpPr>
        <p:spPr>
          <a:xfrm>
            <a:off x="7089616" y="1438775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Final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373" name="Google Shape;373;p55"/>
          <p:cNvSpPr txBox="1"/>
          <p:nvPr/>
        </p:nvSpPr>
        <p:spPr>
          <a:xfrm>
            <a:off x="4639279" y="1552725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Overpass"/>
                <a:ea typeface="Overpass"/>
                <a:cs typeface="Overpass"/>
                <a:sym typeface="Overpass"/>
              </a:rPr>
              <a:t>V1</a:t>
            </a:r>
            <a:endParaRPr b="1">
              <a:solidFill>
                <a:schemeClr val="accent4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DFA Analysis and Comparison</a:t>
            </a:r>
            <a:endParaRPr/>
          </a:p>
        </p:txBody>
      </p:sp>
      <p:graphicFrame>
        <p:nvGraphicFramePr>
          <p:cNvPr id="379" name="Google Shape;379;p56"/>
          <p:cNvGraphicFramePr/>
          <p:nvPr/>
        </p:nvGraphicFramePr>
        <p:xfrm>
          <a:off x="12361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{8735F4C0-B47D-46E5-8949-58A47C4B635F}</a:tableStyleId>
              </a:tblPr>
              <a:tblGrid>
                <a:gridCol w="1329525"/>
                <a:gridCol w="1329525"/>
                <a:gridCol w="1329525"/>
                <a:gridCol w="1329525"/>
                <a:gridCol w="1329525"/>
              </a:tblGrid>
              <a:tr h="273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DFA Metrics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Original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Revised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Delta (Δ)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C8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Improvement?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C800"/>
                    </a:solidFill>
                  </a:tcPr>
                </a:tc>
              </a:tr>
              <a:tr h="49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DFA Complexity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80.28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75.31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-4.97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3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Theoretical Efficiency (%)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29.2%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39.6%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+ 11.5%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31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Practical Efficiency (%)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27.7%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43.4%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+16.7%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3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 Proofing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0.47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-0.42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34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Handling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0.00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0.05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+0.05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477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Insertion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1.32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0.86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-0.46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574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Secondary Operations 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0.63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0.38</a:t>
                      </a:r>
                      <a:endParaRPr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-0.25</a:t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100"/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80" name="Google Shape;3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28" y="1336800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903" y="2276600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903" y="2746500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5528" y="3719675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903" y="4241075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1903" y="1806700"/>
            <a:ext cx="500100" cy="44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1648" y="3213750"/>
            <a:ext cx="467860" cy="53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Final Thoughts</a:t>
            </a:r>
            <a:endParaRPr/>
          </a:p>
        </p:txBody>
      </p:sp>
      <p:sp>
        <p:nvSpPr>
          <p:cNvPr id="392" name="Google Shape;392;p57"/>
          <p:cNvSpPr txBox="1"/>
          <p:nvPr>
            <p:ph idx="4294967295" type="body"/>
          </p:nvPr>
        </p:nvSpPr>
        <p:spPr>
          <a:xfrm>
            <a:off x="581850" y="1144400"/>
            <a:ext cx="7704000" cy="3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</a:t>
            </a:r>
            <a:r>
              <a:rPr lang="en" sz="1800"/>
              <a:t>assembly</a:t>
            </a:r>
            <a:r>
              <a:rPr lang="en" sz="1800"/>
              <a:t> has decreased in complexity and increased cost effectiveness.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DFA Complexity </a:t>
            </a:r>
            <a:r>
              <a:rPr lang="en" sz="1800"/>
              <a:t>decreased by 4.97 points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Unit Price has decreased by $216.75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Going forward..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This assembly will be prototyped and tested in Summer 2022  by the CU Rover Team.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720000" y="445025"/>
            <a:ext cx="7704000" cy="77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complete physical tasks on Mars? </a:t>
            </a:r>
            <a:endParaRPr/>
          </a:p>
        </p:txBody>
      </p:sp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683750" y="1281650"/>
            <a:ext cx="3654000" cy="3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answer is: Robotics.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Mechanical systems in space will needed to understand the properties of other planets.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analysis we will be evaluating the manufacturability of a robotic arm.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650" y="1223525"/>
            <a:ext cx="4178601" cy="235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1"/>
          <p:cNvSpPr txBox="1"/>
          <p:nvPr>
            <p:ph idx="1" type="body"/>
          </p:nvPr>
        </p:nvSpPr>
        <p:spPr>
          <a:xfrm>
            <a:off x="4656950" y="3646625"/>
            <a:ext cx="3871800" cy="42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</a:t>
            </a:r>
            <a:r>
              <a:rPr lang="en"/>
              <a:t>https://mars.nasa.gov/mars2020/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type="ctrTitle"/>
          </p:nvPr>
        </p:nvSpPr>
        <p:spPr>
          <a:xfrm>
            <a:off x="821800" y="1006350"/>
            <a:ext cx="5137500" cy="21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Eco Process Comparison</a:t>
            </a:r>
            <a:endParaRPr/>
          </a:p>
        </p:txBody>
      </p:sp>
      <p:pic>
        <p:nvPicPr>
          <p:cNvPr id="403" name="Google Shape;4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0050" y="1017725"/>
            <a:ext cx="428059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redesign economic analysis</a:t>
            </a:r>
            <a:endParaRPr/>
          </a:p>
        </p:txBody>
      </p:sp>
      <p:pic>
        <p:nvPicPr>
          <p:cNvPr id="409" name="Google Shape;40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917699" cy="360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1205" y="1170125"/>
            <a:ext cx="3735470" cy="360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Economic Analysis</a:t>
            </a:r>
            <a:endParaRPr/>
          </a:p>
        </p:txBody>
      </p:sp>
      <p:pic>
        <p:nvPicPr>
          <p:cNvPr id="416" name="Google Shape;41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550" y="1017725"/>
            <a:ext cx="3318502" cy="412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015" y="1017725"/>
            <a:ext cx="3493160" cy="412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the Robotic Arm</a:t>
            </a:r>
            <a:endParaRPr/>
          </a:p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720000" y="1048550"/>
            <a:ext cx="45462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Four axis of rotation on this robotic manipulator</a:t>
            </a:r>
            <a:endParaRPr sz="14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Base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Linkage Assembly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Wrist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Gripper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Soft robotic gripper for fragile objects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Four stepper motors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Total weight: 38 lb (17.24 kg)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Total </a:t>
            </a:r>
            <a:r>
              <a:rPr lang="en" sz="1400"/>
              <a:t>length</a:t>
            </a:r>
            <a:r>
              <a:rPr lang="en" sz="1400"/>
              <a:t> extended: 35 in (0.89 m)</a:t>
            </a:r>
            <a:endParaRPr sz="1400"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176" y="1308650"/>
            <a:ext cx="3476825" cy="310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our design objectives?</a:t>
            </a:r>
            <a:endParaRPr/>
          </a:p>
        </p:txBody>
      </p:sp>
      <p:sp>
        <p:nvSpPr>
          <p:cNvPr id="160" name="Google Shape;160;p33"/>
          <p:cNvSpPr txBox="1"/>
          <p:nvPr>
            <p:ph idx="1" type="body"/>
          </p:nvPr>
        </p:nvSpPr>
        <p:spPr>
          <a:xfrm>
            <a:off x="720000" y="1048550"/>
            <a:ext cx="7704000" cy="11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light </a:t>
            </a:r>
            <a:r>
              <a:rPr lang="en" sz="1600"/>
              <a:t>weight</a:t>
            </a:r>
            <a:r>
              <a:rPr lang="en" sz="1600"/>
              <a:t> and cost effective robotic arm.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Simplified assembly of a robotic arm.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 develop a mechanical system for future citizens of Mars could purchase to understand and study their new planet. </a:t>
            </a:r>
            <a:endParaRPr sz="1600"/>
          </a:p>
        </p:txBody>
      </p:sp>
      <p:pic>
        <p:nvPicPr>
          <p:cNvPr id="161" name="Google Shape;1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125" y="2202975"/>
            <a:ext cx="1350326" cy="2323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 txBox="1"/>
          <p:nvPr>
            <p:ph idx="1" type="body"/>
          </p:nvPr>
        </p:nvSpPr>
        <p:spPr>
          <a:xfrm>
            <a:off x="3357034" y="4526900"/>
            <a:ext cx="22425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Reference: Marvin the Martian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Black Box Diagram </a:t>
            </a:r>
            <a:endParaRPr/>
          </a:p>
        </p:txBody>
      </p:sp>
      <p:pic>
        <p:nvPicPr>
          <p:cNvPr id="168" name="Google Shape;168;p34"/>
          <p:cNvPicPr preferRelativeResize="0"/>
          <p:nvPr/>
        </p:nvPicPr>
        <p:blipFill rotWithShape="1">
          <a:blip r:embed="rId3">
            <a:alphaModFix/>
          </a:blip>
          <a:srcRect b="0" l="0" r="4003" t="18533"/>
          <a:stretch/>
        </p:blipFill>
        <p:spPr>
          <a:xfrm>
            <a:off x="1236590" y="1884550"/>
            <a:ext cx="6670825" cy="19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Glassbox diagram</a:t>
            </a:r>
            <a:endParaRPr/>
          </a:p>
        </p:txBody>
      </p:sp>
      <p:sp>
        <p:nvSpPr>
          <p:cNvPr id="174" name="Google Shape;174;p35"/>
          <p:cNvSpPr txBox="1"/>
          <p:nvPr>
            <p:ph idx="1" type="body"/>
          </p:nvPr>
        </p:nvSpPr>
        <p:spPr>
          <a:xfrm>
            <a:off x="720000" y="1048550"/>
            <a:ext cx="7704000" cy="3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5"/>
          <p:cNvPicPr preferRelativeResize="0"/>
          <p:nvPr/>
        </p:nvPicPr>
        <p:blipFill rotWithShape="1">
          <a:blip r:embed="rId3">
            <a:alphaModFix/>
          </a:blip>
          <a:srcRect b="1864" l="0" r="0" t="0"/>
          <a:stretch/>
        </p:blipFill>
        <p:spPr>
          <a:xfrm>
            <a:off x="1600200" y="1414475"/>
            <a:ext cx="5943600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Fishbone diagram</a:t>
            </a:r>
            <a:endParaRPr/>
          </a:p>
        </p:txBody>
      </p:sp>
      <p:pic>
        <p:nvPicPr>
          <p:cNvPr id="181" name="Google Shape;1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625" y="1098625"/>
            <a:ext cx="509288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7"/>
          <p:cNvSpPr txBox="1"/>
          <p:nvPr>
            <p:ph type="title"/>
          </p:nvPr>
        </p:nvSpPr>
        <p:spPr>
          <a:xfrm>
            <a:off x="779125" y="1967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Patent Search</a:t>
            </a:r>
            <a:endParaRPr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825" y="816675"/>
            <a:ext cx="2288025" cy="19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813" y="2772000"/>
            <a:ext cx="2288025" cy="202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7"/>
          <p:cNvSpPr txBox="1"/>
          <p:nvPr/>
        </p:nvSpPr>
        <p:spPr>
          <a:xfrm>
            <a:off x="1273300" y="4798050"/>
            <a:ext cx="68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228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FFFF"/>
                </a:solidFill>
              </a:rPr>
              <a:t>US 11,045,959 B2 </a:t>
            </a:r>
            <a:endParaRPr sz="1700">
              <a:solidFill>
                <a:srgbClr val="FFFFFF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190" name="Google Shape;190;p37"/>
          <p:cNvSpPr txBox="1"/>
          <p:nvPr/>
        </p:nvSpPr>
        <p:spPr>
          <a:xfrm>
            <a:off x="4126925" y="816675"/>
            <a:ext cx="48243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Has a gripper hub and a finger actuator that applies pressure change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Include an elastomeric outer surface surrounding an internal void, and each is configured to curl when there is a pressure change in the finger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This actuator has high behavioral diversity, large </a:t>
            </a: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degrees</a:t>
            </a: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 of freedom, continuum topology and low weight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●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This makes grasping more :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Robust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Inherently compliant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Overpass"/>
              <a:buChar char="-"/>
            </a:pPr>
            <a:r>
              <a:rPr lang="en" sz="1600">
                <a:solidFill>
                  <a:schemeClr val="lt1"/>
                </a:solidFill>
                <a:latin typeface="Overpass"/>
                <a:ea typeface="Overpass"/>
                <a:cs typeface="Overpass"/>
                <a:sym typeface="Overpass"/>
              </a:rPr>
              <a:t>Inexpensive</a:t>
            </a:r>
            <a:endParaRPr sz="1600">
              <a:solidFill>
                <a:schemeClr val="lt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s Colonization Thesis by Slidesgo">
  <a:themeElements>
    <a:clrScheme name="Simple Light">
      <a:dk1>
        <a:srgbClr val="5D2D0F"/>
      </a:dk1>
      <a:lt1>
        <a:srgbClr val="FFFFFF"/>
      </a:lt1>
      <a:dk2>
        <a:srgbClr val="8A4506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